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9" r:id="rId4"/>
    <p:sldId id="390" r:id="rId5"/>
    <p:sldId id="384" r:id="rId6"/>
    <p:sldId id="385" r:id="rId7"/>
    <p:sldId id="386" r:id="rId8"/>
    <p:sldId id="387" r:id="rId9"/>
    <p:sldId id="388" r:id="rId10"/>
    <p:sldId id="389" r:id="rId11"/>
    <p:sldId id="383" r:id="rId12"/>
    <p:sldId id="381" r:id="rId13"/>
    <p:sldId id="371" r:id="rId14"/>
    <p:sldId id="382" r:id="rId15"/>
    <p:sldId id="265" r:id="rId16"/>
    <p:sldId id="29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8" autoAdjust="0"/>
    <p:restoredTop sz="94660"/>
  </p:normalViewPr>
  <p:slideViewPr>
    <p:cSldViewPr snapToGrid="0">
      <p:cViewPr varScale="1">
        <p:scale>
          <a:sx n="84" d="100"/>
          <a:sy n="84" d="100"/>
        </p:scale>
        <p:origin x="67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tiff"/><Relationship Id="rId2" Type="http://schemas.openxmlformats.org/officeDocument/2006/relationships/hyperlink" Target="https://www.youtube.com/watch?v=6OAqNtueu0U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00" y="1562100"/>
            <a:ext cx="42672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693639" y="21964"/>
          <a:ext cx="6381750" cy="822960"/>
        </p:xfrm>
        <a:graphic>
          <a:graphicData uri="http://schemas.openxmlformats.org/drawingml/2006/table">
            <a:tbl>
              <a:tblPr/>
              <a:tblGrid>
                <a:gridCol w="638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Is it a NEED or a WANT?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529454"/>
              </p:ext>
            </p:extLst>
          </p:nvPr>
        </p:nvGraphicFramePr>
        <p:xfrm>
          <a:off x="1068556" y="1822104"/>
          <a:ext cx="3684013" cy="701040"/>
        </p:xfrm>
        <a:graphic>
          <a:graphicData uri="http://schemas.openxmlformats.org/drawingml/2006/table">
            <a:tbl>
              <a:tblPr/>
              <a:tblGrid>
                <a:gridCol w="3684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Computer</a:t>
                      </a:r>
                      <a:endParaRPr lang="en-GB" sz="20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ABE7AF8-D515-E343-9F3B-BBCFEE80CAE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91643" y="2775552"/>
          <a:ext cx="4164037" cy="1844040"/>
        </p:xfrm>
        <a:graphic>
          <a:graphicData uri="http://schemas.openxmlformats.org/drawingml/2006/table">
            <a:tbl>
              <a:tblPr/>
              <a:tblGrid>
                <a:gridCol w="4164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NEED</a:t>
                      </a:r>
                      <a:endParaRPr lang="en-GB" sz="66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D2A68C2-2032-F646-867B-6195824B702B}"/>
              </a:ext>
            </a:extLst>
          </p:cNvPr>
          <p:cNvSpPr/>
          <p:nvPr/>
        </p:nvSpPr>
        <p:spPr>
          <a:xfrm>
            <a:off x="6828301" y="2523144"/>
            <a:ext cx="4490720" cy="1844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7A7399-C81F-9345-A7FB-C986DD7233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4246" y="2996549"/>
            <a:ext cx="2672634" cy="165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5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998908"/>
              </p:ext>
            </p:extLst>
          </p:nvPr>
        </p:nvGraphicFramePr>
        <p:xfrm>
          <a:off x="589280" y="121095"/>
          <a:ext cx="11405869" cy="914400"/>
        </p:xfrm>
        <a:graphic>
          <a:graphicData uri="http://schemas.openxmlformats.org/drawingml/2006/table">
            <a:tbl>
              <a:tblPr/>
              <a:tblGrid>
                <a:gridCol w="11405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54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How else might you spend your money?</a:t>
                      </a:r>
                      <a:endParaRPr lang="en-GB" sz="4400" b="1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987884"/>
              </p:ext>
            </p:extLst>
          </p:nvPr>
        </p:nvGraphicFramePr>
        <p:xfrm>
          <a:off x="1017858" y="2251032"/>
          <a:ext cx="4384967" cy="2042160"/>
        </p:xfrm>
        <a:graphic>
          <a:graphicData uri="http://schemas.openxmlformats.org/drawingml/2006/table">
            <a:tbl>
              <a:tblPr/>
              <a:tblGrid>
                <a:gridCol w="4384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Can you think of some different ways you might spend your money?</a:t>
                      </a:r>
                      <a:endParaRPr lang="en-GB" sz="1600" b="1" i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8CEF31D-40C8-E24A-9DD7-0856D9BAD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5014" y="2251032"/>
            <a:ext cx="4003003" cy="15731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A5F8061-52EE-6D49-9A2B-5BD35D13C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7466" y="2975191"/>
            <a:ext cx="1064228" cy="7334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ADBEF0-60E8-754B-82AC-0FC4AC9C92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5224" y="3054082"/>
            <a:ext cx="1113463" cy="9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02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149712"/>
              </p:ext>
            </p:extLst>
          </p:nvPr>
        </p:nvGraphicFramePr>
        <p:xfrm>
          <a:off x="298632" y="173659"/>
          <a:ext cx="2952841" cy="1097280"/>
        </p:xfrm>
        <a:graphic>
          <a:graphicData uri="http://schemas.openxmlformats.org/drawingml/2006/table">
            <a:tbl>
              <a:tblPr/>
              <a:tblGrid>
                <a:gridCol w="29528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6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Charity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066099"/>
              </p:ext>
            </p:extLst>
          </p:nvPr>
        </p:nvGraphicFramePr>
        <p:xfrm>
          <a:off x="495139" y="1584960"/>
          <a:ext cx="6121590" cy="3931920"/>
        </p:xfrm>
        <a:graphic>
          <a:graphicData uri="http://schemas.openxmlformats.org/drawingml/2006/table">
            <a:tbl>
              <a:tblPr/>
              <a:tblGrid>
                <a:gridCol w="6121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800" b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Maybe you might donate your money to a charity. You might have a passion about a particular cause like ‘Animal Rescue’ and want your money to go to helping animals that are hurt. </a:t>
                      </a:r>
                    </a:p>
                    <a:p>
                      <a:endParaRPr lang="en-GB" sz="2800" b="1" u="sng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r>
                        <a:rPr lang="en-GB" sz="28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Have you ever given to a charity before? </a:t>
                      </a:r>
                    </a:p>
                    <a:p>
                      <a:r>
                        <a:rPr lang="en-GB" sz="28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What charity would you like to donate to? </a:t>
                      </a:r>
                      <a:endParaRPr lang="en-GB" sz="3600" b="1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55C78983-9624-2646-92C2-CDC810FFEE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9358" y="949631"/>
            <a:ext cx="2800350" cy="437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25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446879"/>
              </p:ext>
            </p:extLst>
          </p:nvPr>
        </p:nvGraphicFramePr>
        <p:xfrm>
          <a:off x="1462231" y="121095"/>
          <a:ext cx="2686050" cy="1005840"/>
        </p:xfrm>
        <a:graphic>
          <a:graphicData uri="http://schemas.openxmlformats.org/drawingml/2006/table">
            <a:tbl>
              <a:tblPr/>
              <a:tblGrid>
                <a:gridCol w="2686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0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Save it</a:t>
                      </a:r>
                      <a:endParaRPr lang="en-GB" sz="4800" b="1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960750"/>
              </p:ext>
            </p:extLst>
          </p:nvPr>
        </p:nvGraphicFramePr>
        <p:xfrm>
          <a:off x="257463" y="1343751"/>
          <a:ext cx="6638637" cy="4846320"/>
        </p:xfrm>
        <a:graphic>
          <a:graphicData uri="http://schemas.openxmlformats.org/drawingml/2006/table">
            <a:tbl>
              <a:tblPr/>
              <a:tblGrid>
                <a:gridCol w="6638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Maybe you won’t spend it yet but save instead. People save their money so they can buy something they really want. Sometimes people may save for a short time or a long time depending on the cost of what they want to buy.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Emergencies: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Some people may save their money for very important times like if you lose a job or the car breaks down and you have to pay the mechanic to fix it.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Have you ever saved your money for something?</a:t>
                      </a:r>
                      <a:endParaRPr lang="en-GB" sz="12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87D06DDA-A27C-F94B-9BEE-6A2D36901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0712" y="1790700"/>
            <a:ext cx="4804437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7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0" y="145718"/>
          <a:ext cx="6381750" cy="822960"/>
        </p:xfrm>
        <a:graphic>
          <a:graphicData uri="http://schemas.openxmlformats.org/drawingml/2006/table">
            <a:tbl>
              <a:tblPr/>
              <a:tblGrid>
                <a:gridCol w="638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Needs and Wants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957079"/>
              </p:ext>
            </p:extLst>
          </p:nvPr>
        </p:nvGraphicFramePr>
        <p:xfrm>
          <a:off x="908138" y="1326194"/>
          <a:ext cx="5144193" cy="3383280"/>
        </p:xfrm>
        <a:graphic>
          <a:graphicData uri="http://schemas.openxmlformats.org/drawingml/2006/table">
            <a:tbl>
              <a:tblPr/>
              <a:tblGrid>
                <a:gridCol w="5144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Activity: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Check out the activity sheet to the right.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Decide which objects are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needs or wants.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Then draw and write what you would like to save for and what charity you would donate to. </a:t>
                      </a:r>
                      <a:endParaRPr lang="en-GB" sz="12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D9172CA1-6F2C-9949-A573-FA5153A25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9191" y="157794"/>
            <a:ext cx="4552026" cy="645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601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6100" y="1384994"/>
            <a:ext cx="11599799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+mj-lt"/>
              </a:rPr>
              <a:t>What is the difference between a </a:t>
            </a:r>
            <a:r>
              <a:rPr lang="en-GB" sz="2800" b="1" dirty="0">
                <a:latin typeface="+mj-lt"/>
              </a:rPr>
              <a:t>Need</a:t>
            </a:r>
            <a:r>
              <a:rPr lang="en-GB" sz="2800" dirty="0">
                <a:latin typeface="+mj-lt"/>
              </a:rPr>
              <a:t> and a</a:t>
            </a:r>
            <a:r>
              <a:rPr lang="en-GB" sz="2800" b="1" dirty="0">
                <a:latin typeface="+mj-lt"/>
              </a:rPr>
              <a:t> Want</a:t>
            </a:r>
            <a:r>
              <a:rPr lang="en-GB" sz="2800" dirty="0">
                <a:latin typeface="+mj-lt"/>
              </a:rPr>
              <a:t>? </a:t>
            </a:r>
          </a:p>
          <a:p>
            <a:pPr algn="ctr"/>
            <a:r>
              <a:rPr lang="en-GB" sz="2800" dirty="0">
                <a:latin typeface="+mj-lt"/>
              </a:rPr>
              <a:t>Can you give some examples of </a:t>
            </a:r>
            <a:r>
              <a:rPr lang="en-GB" sz="2800" b="1" dirty="0">
                <a:latin typeface="+mj-lt"/>
              </a:rPr>
              <a:t>Needs</a:t>
            </a:r>
            <a:r>
              <a:rPr lang="en-GB" sz="2800" dirty="0">
                <a:latin typeface="+mj-lt"/>
              </a:rPr>
              <a:t> and </a:t>
            </a:r>
            <a:r>
              <a:rPr lang="en-GB" sz="2800" b="1" dirty="0">
                <a:latin typeface="+mj-lt"/>
              </a:rPr>
              <a:t>Wants</a:t>
            </a:r>
            <a:r>
              <a:rPr lang="en-GB" sz="2800" dirty="0">
                <a:latin typeface="+mj-lt"/>
              </a:rPr>
              <a:t>.</a:t>
            </a:r>
          </a:p>
          <a:p>
            <a:pPr algn="ctr"/>
            <a:endParaRPr lang="en-GB" sz="2800" dirty="0">
              <a:latin typeface="+mj-lt"/>
            </a:endParaRPr>
          </a:p>
          <a:p>
            <a:pPr algn="ctr"/>
            <a:r>
              <a:rPr lang="en-GB" sz="2800" dirty="0">
                <a:latin typeface="+mj-lt"/>
              </a:rPr>
              <a:t>How do people spend their money?  Do they always need to buy something?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B8B53E9-021A-4343-8EF5-C7509038ECA0}"/>
              </a:ext>
            </a:extLst>
          </p:cNvPr>
          <p:cNvSpPr txBox="1"/>
          <p:nvPr/>
        </p:nvSpPr>
        <p:spPr>
          <a:xfrm>
            <a:off x="1164327" y="3894550"/>
            <a:ext cx="10177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r>
              <a:rPr lang="en-US" sz="2400" dirty="0">
                <a:latin typeface="+mj-lt"/>
              </a:rPr>
              <a:t>When you go home explore all the things in your house. Can you decide which objects are </a:t>
            </a:r>
            <a:r>
              <a:rPr lang="en-US" sz="2400" b="1" dirty="0">
                <a:latin typeface="+mj-lt"/>
              </a:rPr>
              <a:t>Needs</a:t>
            </a:r>
            <a:r>
              <a:rPr lang="en-US" sz="2400" dirty="0">
                <a:latin typeface="+mj-lt"/>
              </a:rPr>
              <a:t> and which objects are </a:t>
            </a:r>
            <a:r>
              <a:rPr lang="en-US" sz="2400" b="1" dirty="0">
                <a:latin typeface="+mj-lt"/>
              </a:rPr>
              <a:t>Wants</a:t>
            </a:r>
            <a:r>
              <a:rPr lang="en-US" sz="2400" dirty="0">
                <a:latin typeface="+mj-lt"/>
              </a:rPr>
              <a:t>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EF1422-E356-E447-BCB6-EC276019BD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00" y="-5417"/>
            <a:ext cx="2042160" cy="204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1258258"/>
            <a:ext cx="11848563" cy="3170099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800" b="1" dirty="0"/>
              <a:t>KS1 Living in the wider world</a:t>
            </a:r>
          </a:p>
          <a:p>
            <a:r>
              <a:rPr lang="en-AU" sz="2400" b="1" dirty="0"/>
              <a:t>Economic Wellbeing: Money</a:t>
            </a:r>
          </a:p>
          <a:p>
            <a:r>
              <a:rPr lang="en-AU" sz="2400" i="1" dirty="0"/>
              <a:t>Pupils learn... </a:t>
            </a:r>
          </a:p>
          <a:p>
            <a:endParaRPr lang="en-AU" sz="2400" i="1" dirty="0"/>
          </a:p>
          <a:p>
            <a:r>
              <a:rPr lang="en-AU" sz="2400" b="1" dirty="0"/>
              <a:t>L11. </a:t>
            </a:r>
            <a:r>
              <a:rPr lang="en-AU" sz="2400" dirty="0"/>
              <a:t>That people make different choices about how to save and spend money</a:t>
            </a:r>
            <a:endParaRPr lang="en-AU" sz="2400" b="1" dirty="0"/>
          </a:p>
          <a:p>
            <a:endParaRPr lang="en-AU" sz="2400" b="1" dirty="0"/>
          </a:p>
          <a:p>
            <a:r>
              <a:rPr lang="en-AU" sz="2400" b="1" dirty="0"/>
              <a:t>L12. </a:t>
            </a:r>
            <a:r>
              <a:rPr lang="en-AU" sz="2400" dirty="0"/>
              <a:t>About the difference between needs and wants; that sometimes people may not always be able to have the things they want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95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6827" y="2345870"/>
            <a:ext cx="56396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Intentions: </a:t>
            </a:r>
          </a:p>
          <a:p>
            <a:endParaRPr lang="en-AU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understand that people make different choices about how to save and spend their money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understand the difference between needs and wants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A27E05-E4CD-A944-ADDC-02AFF9F46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144" y="1553390"/>
            <a:ext cx="3877687" cy="413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937629"/>
              </p:ext>
            </p:extLst>
          </p:nvPr>
        </p:nvGraphicFramePr>
        <p:xfrm>
          <a:off x="0" y="145718"/>
          <a:ext cx="6381750" cy="822960"/>
        </p:xfrm>
        <a:graphic>
          <a:graphicData uri="http://schemas.openxmlformats.org/drawingml/2006/table">
            <a:tbl>
              <a:tblPr/>
              <a:tblGrid>
                <a:gridCol w="638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Spending Your Money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096978"/>
              </p:ext>
            </p:extLst>
          </p:nvPr>
        </p:nvGraphicFramePr>
        <p:xfrm>
          <a:off x="208857" y="1281099"/>
          <a:ext cx="6839643" cy="4846320"/>
        </p:xfrm>
        <a:graphic>
          <a:graphicData uri="http://schemas.openxmlformats.org/drawingml/2006/table">
            <a:tbl>
              <a:tblPr/>
              <a:tblGrid>
                <a:gridCol w="6839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Now you have earnt your money through your job and know the different ways you can pay for things, you can now go out and buy stuff you want.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People will buy or pay for things depending on their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needs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wants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. For example people may buy something they need such as food or clothes or they may buy something they want such as a toy or a game console.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u="sng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Question: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If you had the choice to buy something you wanted or needed which one would you buy first? Why?</a:t>
                      </a:r>
                      <a:endParaRPr lang="en-GB" sz="12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8F361A5-D69C-0645-9628-69A4C70E1FB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5443" y="1563300"/>
            <a:ext cx="539502" cy="11314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444C0B-C585-014F-903B-91ABB494F7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32686">
            <a:off x="7990100" y="1372172"/>
            <a:ext cx="960907" cy="12315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5AFC93-4481-C24D-B6C7-A2046A6387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5474">
            <a:off x="10028289" y="416869"/>
            <a:ext cx="1561751" cy="220912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88B72DF-A875-084F-9101-BA83141B84C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79226" y="5050459"/>
            <a:ext cx="1744103" cy="10769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DF78508-5F37-4340-932B-74B29865AB4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5718" y="3567099"/>
            <a:ext cx="2003077" cy="148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3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819826"/>
              </p:ext>
            </p:extLst>
          </p:nvPr>
        </p:nvGraphicFramePr>
        <p:xfrm>
          <a:off x="0" y="145718"/>
          <a:ext cx="6381750" cy="822960"/>
        </p:xfrm>
        <a:graphic>
          <a:graphicData uri="http://schemas.openxmlformats.org/drawingml/2006/table">
            <a:tbl>
              <a:tblPr/>
              <a:tblGrid>
                <a:gridCol w="638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Needs and Wants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893263"/>
              </p:ext>
            </p:extLst>
          </p:nvPr>
        </p:nvGraphicFramePr>
        <p:xfrm>
          <a:off x="208857" y="1281099"/>
          <a:ext cx="7121583" cy="4846320"/>
        </p:xfrm>
        <a:graphic>
          <a:graphicData uri="http://schemas.openxmlformats.org/drawingml/2006/table">
            <a:tbl>
              <a:tblPr/>
              <a:tblGrid>
                <a:gridCol w="71215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How to tell the difference between a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Need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and a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Want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Need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is something that we must have in order to keep us alive and to stay healthy. For example, water, food, medicine and fresh air.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 want is something that we would like to have but it won’t necessarily keep us alive. For example a toy, a game console, </a:t>
                      </a:r>
                      <a:r>
                        <a:rPr lang="en-GB" sz="2400" b="0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ipad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n-GB" sz="2400" b="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 delicious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, scrumptious ice cream.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Check out this 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  <a:hlinkClick r:id="rId2"/>
                        </a:rPr>
                        <a:t>video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that further explains Needs and Wants.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8F361A5-D69C-0645-9628-69A4C70E1F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5443" y="1563300"/>
            <a:ext cx="539502" cy="11314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444C0B-C585-014F-903B-91ABB494F7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32686">
            <a:off x="7990100" y="1372172"/>
            <a:ext cx="960907" cy="12315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5AFC93-4481-C24D-B6C7-A2046A6387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5474">
            <a:off x="10028289" y="416869"/>
            <a:ext cx="1561751" cy="220912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88B72DF-A875-084F-9101-BA83141B84C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79226" y="5050459"/>
            <a:ext cx="1744103" cy="10769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DF78508-5F37-4340-932B-74B29865AB4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5718" y="3567099"/>
            <a:ext cx="2003077" cy="148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920677"/>
              </p:ext>
            </p:extLst>
          </p:nvPr>
        </p:nvGraphicFramePr>
        <p:xfrm>
          <a:off x="2693639" y="21964"/>
          <a:ext cx="6381750" cy="822960"/>
        </p:xfrm>
        <a:graphic>
          <a:graphicData uri="http://schemas.openxmlformats.org/drawingml/2006/table">
            <a:tbl>
              <a:tblPr/>
              <a:tblGrid>
                <a:gridCol w="638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Is it a NEED or a WANT?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214104"/>
              </p:ext>
            </p:extLst>
          </p:nvPr>
        </p:nvGraphicFramePr>
        <p:xfrm>
          <a:off x="1359112" y="1459718"/>
          <a:ext cx="3684013" cy="701040"/>
        </p:xfrm>
        <a:graphic>
          <a:graphicData uri="http://schemas.openxmlformats.org/drawingml/2006/table">
            <a:tbl>
              <a:tblPr/>
              <a:tblGrid>
                <a:gridCol w="3684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House/shelter</a:t>
                      </a:r>
                      <a:endParaRPr lang="en-GB" sz="20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ABE7AF8-D515-E343-9F3B-BBCFEE80CA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201458"/>
              </p:ext>
            </p:extLst>
          </p:nvPr>
        </p:nvGraphicFramePr>
        <p:xfrm>
          <a:off x="7233382" y="2775552"/>
          <a:ext cx="3684013" cy="1844040"/>
        </p:xfrm>
        <a:graphic>
          <a:graphicData uri="http://schemas.openxmlformats.org/drawingml/2006/table">
            <a:tbl>
              <a:tblPr/>
              <a:tblGrid>
                <a:gridCol w="3684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NEED</a:t>
                      </a:r>
                      <a:endParaRPr lang="en-GB" sz="66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AA27886A-3515-034A-B817-81B6D2EB5A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437" y="2450432"/>
            <a:ext cx="5383362" cy="3591686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D2A68C2-2032-F646-867B-6195824B702B}"/>
              </a:ext>
            </a:extLst>
          </p:cNvPr>
          <p:cNvSpPr/>
          <p:nvPr/>
        </p:nvSpPr>
        <p:spPr>
          <a:xfrm>
            <a:off x="6786880" y="2775552"/>
            <a:ext cx="4490720" cy="1844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6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693639" y="21964"/>
          <a:ext cx="6381750" cy="822960"/>
        </p:xfrm>
        <a:graphic>
          <a:graphicData uri="http://schemas.openxmlformats.org/drawingml/2006/table">
            <a:tbl>
              <a:tblPr/>
              <a:tblGrid>
                <a:gridCol w="638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Is it a NEED or a WANT?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567411"/>
              </p:ext>
            </p:extLst>
          </p:nvPr>
        </p:nvGraphicFramePr>
        <p:xfrm>
          <a:off x="1049623" y="1501921"/>
          <a:ext cx="3684013" cy="701040"/>
        </p:xfrm>
        <a:graphic>
          <a:graphicData uri="http://schemas.openxmlformats.org/drawingml/2006/table">
            <a:tbl>
              <a:tblPr/>
              <a:tblGrid>
                <a:gridCol w="3684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Football </a:t>
                      </a:r>
                      <a:endParaRPr lang="en-GB" sz="20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ABE7AF8-D515-E343-9F3B-BBCFEE80CA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78713"/>
              </p:ext>
            </p:extLst>
          </p:nvPr>
        </p:nvGraphicFramePr>
        <p:xfrm>
          <a:off x="6991643" y="2775552"/>
          <a:ext cx="4164037" cy="1844040"/>
        </p:xfrm>
        <a:graphic>
          <a:graphicData uri="http://schemas.openxmlformats.org/drawingml/2006/table">
            <a:tbl>
              <a:tblPr/>
              <a:tblGrid>
                <a:gridCol w="4164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WANT</a:t>
                      </a:r>
                      <a:endParaRPr lang="en-GB" sz="66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D2A68C2-2032-F646-867B-6195824B702B}"/>
              </a:ext>
            </a:extLst>
          </p:cNvPr>
          <p:cNvSpPr/>
          <p:nvPr/>
        </p:nvSpPr>
        <p:spPr>
          <a:xfrm>
            <a:off x="6828301" y="2775552"/>
            <a:ext cx="4490720" cy="1844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CC5E4A7-1F7F-DD49-97B4-C567BD424123}"/>
              </a:ext>
            </a:extLst>
          </p:cNvPr>
          <p:cNvSpPr/>
          <p:nvPr/>
        </p:nvSpPr>
        <p:spPr>
          <a:xfrm>
            <a:off x="1781953" y="2419643"/>
            <a:ext cx="1974121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/>
              <a:t>⚽️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6527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693639" y="21964"/>
          <a:ext cx="6381750" cy="822960"/>
        </p:xfrm>
        <a:graphic>
          <a:graphicData uri="http://schemas.openxmlformats.org/drawingml/2006/table">
            <a:tbl>
              <a:tblPr/>
              <a:tblGrid>
                <a:gridCol w="638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Is it a NEED or a WANT?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334916"/>
              </p:ext>
            </p:extLst>
          </p:nvPr>
        </p:nvGraphicFramePr>
        <p:xfrm>
          <a:off x="1049623" y="1501921"/>
          <a:ext cx="3684013" cy="701040"/>
        </p:xfrm>
        <a:graphic>
          <a:graphicData uri="http://schemas.openxmlformats.org/drawingml/2006/table">
            <a:tbl>
              <a:tblPr/>
              <a:tblGrid>
                <a:gridCol w="3684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Water</a:t>
                      </a:r>
                      <a:endParaRPr lang="en-GB" sz="20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ABE7AF8-D515-E343-9F3B-BBCFEE80CA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640753"/>
              </p:ext>
            </p:extLst>
          </p:nvPr>
        </p:nvGraphicFramePr>
        <p:xfrm>
          <a:off x="6991643" y="2775552"/>
          <a:ext cx="4164037" cy="1844040"/>
        </p:xfrm>
        <a:graphic>
          <a:graphicData uri="http://schemas.openxmlformats.org/drawingml/2006/table">
            <a:tbl>
              <a:tblPr/>
              <a:tblGrid>
                <a:gridCol w="4164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NEED</a:t>
                      </a:r>
                      <a:endParaRPr lang="en-GB" sz="66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D2A68C2-2032-F646-867B-6195824B702B}"/>
              </a:ext>
            </a:extLst>
          </p:cNvPr>
          <p:cNvSpPr/>
          <p:nvPr/>
        </p:nvSpPr>
        <p:spPr>
          <a:xfrm>
            <a:off x="6828301" y="2656953"/>
            <a:ext cx="4490720" cy="1844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ADA97C1-E1CA-0043-BC01-35B2752975E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543" y="2235201"/>
            <a:ext cx="2790857" cy="345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61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693639" y="21964"/>
          <a:ext cx="6381750" cy="822960"/>
        </p:xfrm>
        <a:graphic>
          <a:graphicData uri="http://schemas.openxmlformats.org/drawingml/2006/table">
            <a:tbl>
              <a:tblPr/>
              <a:tblGrid>
                <a:gridCol w="638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Is it a NEED or a WANT?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588313"/>
              </p:ext>
            </p:extLst>
          </p:nvPr>
        </p:nvGraphicFramePr>
        <p:xfrm>
          <a:off x="1049623" y="1501921"/>
          <a:ext cx="3684013" cy="701040"/>
        </p:xfrm>
        <a:graphic>
          <a:graphicData uri="http://schemas.openxmlformats.org/drawingml/2006/table">
            <a:tbl>
              <a:tblPr/>
              <a:tblGrid>
                <a:gridCol w="3684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Soda drink</a:t>
                      </a:r>
                      <a:endParaRPr lang="en-GB" sz="20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ABE7AF8-D515-E343-9F3B-BBCFEE80CA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95524"/>
              </p:ext>
            </p:extLst>
          </p:nvPr>
        </p:nvGraphicFramePr>
        <p:xfrm>
          <a:off x="6991643" y="2775552"/>
          <a:ext cx="4164037" cy="1844040"/>
        </p:xfrm>
        <a:graphic>
          <a:graphicData uri="http://schemas.openxmlformats.org/drawingml/2006/table">
            <a:tbl>
              <a:tblPr/>
              <a:tblGrid>
                <a:gridCol w="4164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WANT</a:t>
                      </a:r>
                      <a:endParaRPr lang="en-GB" sz="66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D2A68C2-2032-F646-867B-6195824B702B}"/>
              </a:ext>
            </a:extLst>
          </p:cNvPr>
          <p:cNvSpPr/>
          <p:nvPr/>
        </p:nvSpPr>
        <p:spPr>
          <a:xfrm>
            <a:off x="6828301" y="2775550"/>
            <a:ext cx="4490720" cy="1844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15C1DD-3E16-1C47-A256-04CE60073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353668">
            <a:off x="1692108" y="3038678"/>
            <a:ext cx="2399042" cy="131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693639" y="21964"/>
          <a:ext cx="6381750" cy="822960"/>
        </p:xfrm>
        <a:graphic>
          <a:graphicData uri="http://schemas.openxmlformats.org/drawingml/2006/table">
            <a:tbl>
              <a:tblPr/>
              <a:tblGrid>
                <a:gridCol w="638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Is it a NEED or a WANT?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086313"/>
              </p:ext>
            </p:extLst>
          </p:nvPr>
        </p:nvGraphicFramePr>
        <p:xfrm>
          <a:off x="1049623" y="1501921"/>
          <a:ext cx="3684013" cy="701040"/>
        </p:xfrm>
        <a:graphic>
          <a:graphicData uri="http://schemas.openxmlformats.org/drawingml/2006/table">
            <a:tbl>
              <a:tblPr/>
              <a:tblGrid>
                <a:gridCol w="3684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Clothes</a:t>
                      </a:r>
                      <a:endParaRPr lang="en-GB" sz="20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ABE7AF8-D515-E343-9F3B-BBCFEE80CA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610859"/>
              </p:ext>
            </p:extLst>
          </p:nvPr>
        </p:nvGraphicFramePr>
        <p:xfrm>
          <a:off x="6991643" y="2775552"/>
          <a:ext cx="4164037" cy="1844040"/>
        </p:xfrm>
        <a:graphic>
          <a:graphicData uri="http://schemas.openxmlformats.org/drawingml/2006/table">
            <a:tbl>
              <a:tblPr/>
              <a:tblGrid>
                <a:gridCol w="4164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NEED</a:t>
                      </a:r>
                      <a:endParaRPr lang="en-GB" sz="66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D2A68C2-2032-F646-867B-6195824B702B}"/>
              </a:ext>
            </a:extLst>
          </p:cNvPr>
          <p:cNvSpPr/>
          <p:nvPr/>
        </p:nvSpPr>
        <p:spPr>
          <a:xfrm>
            <a:off x="6828301" y="2523144"/>
            <a:ext cx="4490720" cy="1844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3E2B40E-CE72-1A46-B8CD-8A6AEAA9E6F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5474">
            <a:off x="1403769" y="2000779"/>
            <a:ext cx="2579741" cy="364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47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81040</TotalTime>
  <Words>617</Words>
  <Application>Microsoft Macintosh PowerPoint</Application>
  <PresentationFormat>Widescreen</PresentationFormat>
  <Paragraphs>75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Retrospect</vt:lpstr>
      <vt:lpstr>PowerPoint Presentation</vt:lpstr>
      <vt:lpstr>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198</cp:revision>
  <dcterms:created xsi:type="dcterms:W3CDTF">2015-12-16T03:40:36Z</dcterms:created>
  <dcterms:modified xsi:type="dcterms:W3CDTF">2025-09-24T03:42:02Z</dcterms:modified>
</cp:coreProperties>
</file>